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sldIdLst>
    <p:sldId id="257" r:id="rId5"/>
    <p:sldId id="258" r:id="rId6"/>
    <p:sldId id="259" r:id="rId7"/>
    <p:sldId id="260" r:id="rId8"/>
    <p:sldId id="261" r:id="rId9"/>
    <p:sldId id="264" r:id="rId10"/>
    <p:sldId id="272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C4BE93-DE5F-415C-BC57-7C64A0EC57E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091C061-2019-4CDB-B489-6D7AC33BA249}">
      <dgm:prSet phldrT="[Text]" custT="1"/>
      <dgm:spPr/>
      <dgm:t>
        <a:bodyPr/>
        <a:lstStyle/>
        <a:p>
          <a:r>
            <a:rPr lang="en-US" sz="1200" dirty="0"/>
            <a:t>Any NON-OTA reservation	</a:t>
          </a:r>
        </a:p>
      </dgm:t>
    </dgm:pt>
    <dgm:pt modelId="{BA58E539-BB88-41F4-ABAF-BD8E4B2DADFF}" type="parTrans" cxnId="{C724F763-EF45-4B45-9A42-311BE8797D4B}">
      <dgm:prSet/>
      <dgm:spPr/>
      <dgm:t>
        <a:bodyPr/>
        <a:lstStyle/>
        <a:p>
          <a:endParaRPr lang="en-US"/>
        </a:p>
      </dgm:t>
    </dgm:pt>
    <dgm:pt modelId="{B037333E-2BC0-4243-9444-39A647800797}" type="sibTrans" cxnId="{C724F763-EF45-4B45-9A42-311BE8797D4B}">
      <dgm:prSet/>
      <dgm:spPr/>
      <dgm:t>
        <a:bodyPr/>
        <a:lstStyle/>
        <a:p>
          <a:endParaRPr lang="en-US"/>
        </a:p>
      </dgm:t>
    </dgm:pt>
    <dgm:pt modelId="{D06EDEA8-0581-4773-A838-85C598B31D02}">
      <dgm:prSet phldrT="[Text]" custT="1"/>
      <dgm:spPr/>
      <dgm:t>
        <a:bodyPr/>
        <a:lstStyle/>
        <a:p>
          <a:r>
            <a:rPr lang="en-US" sz="1400" dirty="0"/>
            <a:t>Must have a credit card on file, if payment code is CASH they will not be able to use Digital Key</a:t>
          </a:r>
        </a:p>
      </dgm:t>
    </dgm:pt>
    <dgm:pt modelId="{35A9AC9E-47AB-4C43-9099-ECF877672E09}" type="parTrans" cxnId="{FF89C8E2-CC5D-49BA-918C-E53C213F2F7C}">
      <dgm:prSet/>
      <dgm:spPr/>
      <dgm:t>
        <a:bodyPr/>
        <a:lstStyle/>
        <a:p>
          <a:endParaRPr lang="en-US"/>
        </a:p>
      </dgm:t>
    </dgm:pt>
    <dgm:pt modelId="{2DD24745-0EBE-4F36-B4A2-B0BBFDF61361}" type="sibTrans" cxnId="{FF89C8E2-CC5D-49BA-918C-E53C213F2F7C}">
      <dgm:prSet/>
      <dgm:spPr/>
      <dgm:t>
        <a:bodyPr/>
        <a:lstStyle/>
        <a:p>
          <a:endParaRPr lang="en-US"/>
        </a:p>
      </dgm:t>
    </dgm:pt>
    <dgm:pt modelId="{2E3AD8C3-973F-47DF-8DFE-27DCABE0C119}" type="pres">
      <dgm:prSet presAssocID="{E9C4BE93-DE5F-415C-BC57-7C64A0EC57E0}" presName="CompostProcess" presStyleCnt="0">
        <dgm:presLayoutVars>
          <dgm:dir/>
          <dgm:resizeHandles val="exact"/>
        </dgm:presLayoutVars>
      </dgm:prSet>
      <dgm:spPr/>
    </dgm:pt>
    <dgm:pt modelId="{8072D561-4A07-4570-8310-91AB1ACFAF46}" type="pres">
      <dgm:prSet presAssocID="{E9C4BE93-DE5F-415C-BC57-7C64A0EC57E0}" presName="arrow" presStyleLbl="bgShp" presStyleIdx="0" presStyleCnt="1"/>
      <dgm:spPr/>
    </dgm:pt>
    <dgm:pt modelId="{93F5E29F-C759-4E17-BFBF-7AC2840EB625}" type="pres">
      <dgm:prSet presAssocID="{E9C4BE93-DE5F-415C-BC57-7C64A0EC57E0}" presName="linearProcess" presStyleCnt="0"/>
      <dgm:spPr/>
    </dgm:pt>
    <dgm:pt modelId="{00EF5078-9098-4653-8632-5FA460E8265B}" type="pres">
      <dgm:prSet presAssocID="{5091C061-2019-4CDB-B489-6D7AC33BA249}" presName="textNode" presStyleLbl="node1" presStyleIdx="0" presStyleCnt="2">
        <dgm:presLayoutVars>
          <dgm:bulletEnabled val="1"/>
        </dgm:presLayoutVars>
      </dgm:prSet>
      <dgm:spPr/>
    </dgm:pt>
    <dgm:pt modelId="{14738B4D-5E67-44BD-89F2-C5D1EAEB7EC9}" type="pres">
      <dgm:prSet presAssocID="{B037333E-2BC0-4243-9444-39A647800797}" presName="sibTrans" presStyleCnt="0"/>
      <dgm:spPr/>
    </dgm:pt>
    <dgm:pt modelId="{9F8D50BA-0708-4B33-AB42-45C6B7E11E56}" type="pres">
      <dgm:prSet presAssocID="{D06EDEA8-0581-4773-A838-85C598B31D02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58354120-A291-427C-81F8-FDEB56CE3162}" type="presOf" srcId="{D06EDEA8-0581-4773-A838-85C598B31D02}" destId="{9F8D50BA-0708-4B33-AB42-45C6B7E11E56}" srcOrd="0" destOrd="0" presId="urn:microsoft.com/office/officeart/2005/8/layout/hProcess9"/>
    <dgm:cxn modelId="{D881853C-09AB-4C35-BF93-81B3B7F3B8E9}" type="presOf" srcId="{E9C4BE93-DE5F-415C-BC57-7C64A0EC57E0}" destId="{2E3AD8C3-973F-47DF-8DFE-27DCABE0C119}" srcOrd="0" destOrd="0" presId="urn:microsoft.com/office/officeart/2005/8/layout/hProcess9"/>
    <dgm:cxn modelId="{C724F763-EF45-4B45-9A42-311BE8797D4B}" srcId="{E9C4BE93-DE5F-415C-BC57-7C64A0EC57E0}" destId="{5091C061-2019-4CDB-B489-6D7AC33BA249}" srcOrd="0" destOrd="0" parTransId="{BA58E539-BB88-41F4-ABAF-BD8E4B2DADFF}" sibTransId="{B037333E-2BC0-4243-9444-39A647800797}"/>
    <dgm:cxn modelId="{44F828C6-BFF7-4CC6-8752-41611AD8FB8A}" type="presOf" srcId="{5091C061-2019-4CDB-B489-6D7AC33BA249}" destId="{00EF5078-9098-4653-8632-5FA460E8265B}" srcOrd="0" destOrd="0" presId="urn:microsoft.com/office/officeart/2005/8/layout/hProcess9"/>
    <dgm:cxn modelId="{FF89C8E2-CC5D-49BA-918C-E53C213F2F7C}" srcId="{E9C4BE93-DE5F-415C-BC57-7C64A0EC57E0}" destId="{D06EDEA8-0581-4773-A838-85C598B31D02}" srcOrd="1" destOrd="0" parTransId="{35A9AC9E-47AB-4C43-9099-ECF877672E09}" sibTransId="{2DD24745-0EBE-4F36-B4A2-B0BBFDF61361}"/>
    <dgm:cxn modelId="{0C69DA6A-1CEE-4A0F-981C-F2AC9749B644}" type="presParOf" srcId="{2E3AD8C3-973F-47DF-8DFE-27DCABE0C119}" destId="{8072D561-4A07-4570-8310-91AB1ACFAF46}" srcOrd="0" destOrd="0" presId="urn:microsoft.com/office/officeart/2005/8/layout/hProcess9"/>
    <dgm:cxn modelId="{A447120C-EB8D-4285-9C28-88815FDE6930}" type="presParOf" srcId="{2E3AD8C3-973F-47DF-8DFE-27DCABE0C119}" destId="{93F5E29F-C759-4E17-BFBF-7AC2840EB625}" srcOrd="1" destOrd="0" presId="urn:microsoft.com/office/officeart/2005/8/layout/hProcess9"/>
    <dgm:cxn modelId="{54B8660D-BE63-4011-9A3B-C74A995DA2AA}" type="presParOf" srcId="{93F5E29F-C759-4E17-BFBF-7AC2840EB625}" destId="{00EF5078-9098-4653-8632-5FA460E8265B}" srcOrd="0" destOrd="0" presId="urn:microsoft.com/office/officeart/2005/8/layout/hProcess9"/>
    <dgm:cxn modelId="{BE39FAF0-C3A7-4D25-96A5-34DA6F2E6AEC}" type="presParOf" srcId="{93F5E29F-C759-4E17-BFBF-7AC2840EB625}" destId="{14738B4D-5E67-44BD-89F2-C5D1EAEB7EC9}" srcOrd="1" destOrd="0" presId="urn:microsoft.com/office/officeart/2005/8/layout/hProcess9"/>
    <dgm:cxn modelId="{88331A4D-775E-4CCB-9EE9-26123D357A1D}" type="presParOf" srcId="{93F5E29F-C759-4E17-BFBF-7AC2840EB625}" destId="{9F8D50BA-0708-4B33-AB42-45C6B7E11E56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2D561-4A07-4570-8310-91AB1ACFAF46}">
      <dsp:nvSpPr>
        <dsp:cNvPr id="0" name=""/>
        <dsp:cNvSpPr/>
      </dsp:nvSpPr>
      <dsp:spPr>
        <a:xfrm>
          <a:off x="766048" y="0"/>
          <a:ext cx="8681878" cy="40401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F5078-9098-4653-8632-5FA460E8265B}">
      <dsp:nvSpPr>
        <dsp:cNvPr id="0" name=""/>
        <dsp:cNvSpPr/>
      </dsp:nvSpPr>
      <dsp:spPr>
        <a:xfrm>
          <a:off x="1787445" y="1212056"/>
          <a:ext cx="3064192" cy="1616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Any NON-OTA reservation	</a:t>
          </a:r>
        </a:p>
      </dsp:txBody>
      <dsp:txXfrm>
        <a:off x="1866335" y="1290946"/>
        <a:ext cx="2906412" cy="1458295"/>
      </dsp:txXfrm>
    </dsp:sp>
    <dsp:sp modelId="{9F8D50BA-0708-4B33-AB42-45C6B7E11E56}">
      <dsp:nvSpPr>
        <dsp:cNvPr id="0" name=""/>
        <dsp:cNvSpPr/>
      </dsp:nvSpPr>
      <dsp:spPr>
        <a:xfrm>
          <a:off x="5362336" y="1212056"/>
          <a:ext cx="3064192" cy="1616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Must have a credit card on file, if payment code is CASH they will not be able to use Digital Key</a:t>
          </a:r>
        </a:p>
      </dsp:txBody>
      <dsp:txXfrm>
        <a:off x="5441226" y="1290946"/>
        <a:ext cx="2906412" cy="1458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4070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9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74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3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4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9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5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63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05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8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D3F13AAF-525E-4953-A67E-7B34FDB4D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10" y="4575967"/>
            <a:ext cx="4457690" cy="17208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cs typeface="Arial"/>
              </a:rPr>
              <a:t>StayAPT Training</a:t>
            </a:r>
            <a:r>
              <a:rPr lang="tr-TR" sz="3000" dirty="0">
                <a:cs typeface="Arial"/>
              </a:rPr>
              <a:t> </a:t>
            </a:r>
            <a:br>
              <a:rPr lang="en-US" sz="3000" dirty="0">
                <a:cs typeface="Arial"/>
              </a:rPr>
            </a:br>
            <a:r>
              <a:rPr lang="en-US" sz="3000" dirty="0">
                <a:cs typeface="Arial"/>
              </a:rPr>
              <a:t>Digital Key</a:t>
            </a:r>
            <a:br>
              <a:rPr lang="en-US" sz="3000" dirty="0">
                <a:cs typeface="Arial"/>
              </a:rPr>
            </a:br>
            <a:r>
              <a:rPr lang="en-US" sz="3000" dirty="0">
                <a:cs typeface="Arial"/>
              </a:rPr>
              <a:t>Fuel/Jonas </a:t>
            </a:r>
            <a:r>
              <a:rPr lang="en-US" sz="3000" dirty="0" err="1">
                <a:cs typeface="Arial"/>
              </a:rPr>
              <a:t>Chorum</a:t>
            </a:r>
            <a:endParaRPr lang="tr-TR" sz="3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4801" y="4575967"/>
            <a:ext cx="4451347" cy="1720850"/>
          </a:xfrm>
        </p:spPr>
        <p:txBody>
          <a:bodyPr anchor="ctr">
            <a:normAutofit/>
          </a:bodyPr>
          <a:lstStyle/>
          <a:p>
            <a:r>
              <a:rPr lang="en-US" dirty="0"/>
              <a:t>5/11/22</a:t>
            </a:r>
          </a:p>
          <a:p>
            <a:endParaRPr lang="tr-TR" dirty="0"/>
          </a:p>
        </p:txBody>
      </p:sp>
      <p:pic>
        <p:nvPicPr>
          <p:cNvPr id="4" name="Picture 4" descr="An empty road with a building in the background&#10;&#10;Description automatically generated">
            <a:extLst>
              <a:ext uri="{FF2B5EF4-FFF2-40B4-BE49-F238E27FC236}">
                <a16:creationId xmlns:a16="http://schemas.microsoft.com/office/drawing/2014/main" id="{BF829664-BEB8-4692-BB78-904D2AD26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19" b="19928"/>
          <a:stretch/>
        </p:blipFill>
        <p:spPr>
          <a:xfrm>
            <a:off x="44844" y="-98602"/>
            <a:ext cx="12191977" cy="4014777"/>
          </a:xfrm>
          <a:prstGeom prst="rect">
            <a:avLst/>
          </a:prstGeom>
        </p:spPr>
      </p:pic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3639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A79D-01FD-4269-A57E-801659131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641659"/>
          </a:xfrm>
        </p:spPr>
        <p:txBody>
          <a:bodyPr/>
          <a:lstStyle/>
          <a:p>
            <a:r>
              <a:rPr lang="en-US" dirty="0"/>
              <a:t>Who Can Use Digital Key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CFE83C9-AE9B-42FE-894A-67918B3ADA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176935"/>
              </p:ext>
            </p:extLst>
          </p:nvPr>
        </p:nvGraphicFramePr>
        <p:xfrm>
          <a:off x="989013" y="1685925"/>
          <a:ext cx="10213975" cy="4040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413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4F5200-13C4-4903-ABA4-01642C8DD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"/>
            <a:ext cx="3899981" cy="3699000"/>
          </a:xfrm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 algn="ctr"/>
            <a:r>
              <a:rPr lang="en-US" sz="2400" dirty="0"/>
              <a:t>How do we communicate the app?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Booking confirmation: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Offers the download to the Digital Room Key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Also prominent on the website</a:t>
            </a:r>
            <a:br>
              <a:rPr lang="en-US" kern="1200" cap="none" spc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cap="none" spc="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3C268A-06CC-4310-BA94-F0B6B6E8C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3159000"/>
            <a:ext cx="0" cy="540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D11335E-5962-414A-BDE1-686A3F9F6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251" y="150454"/>
            <a:ext cx="3080016" cy="3168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999E1E-E126-4AFD-AB1D-05C34B6E4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473" y="3339610"/>
            <a:ext cx="4109224" cy="35183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DA2594-6DD8-4AE2-9686-15CD17952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99" y="3925950"/>
            <a:ext cx="61626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25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68346D-5E77-4906-AC8D-57FB88F11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A1F1B3-8748-4941-893F-0962E9791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954" y="1391478"/>
            <a:ext cx="4078800" cy="3371353"/>
          </a:xfr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Once the Digital Key app has been downloaded and launched, this is the starting screen.  The guest would then enter the location of the hotel</a:t>
            </a:r>
            <a:endParaRPr lang="en-US" kern="1200" cap="none" spc="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68C6BE-41CC-4C4D-850F-F82321AE7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BC1FDF-AE13-4731-B38F-2761BDFDB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1769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79A8418-D4AE-463D-BC34-EA2C4446AAF9}"/>
              </a:ext>
            </a:extLst>
          </p:cNvPr>
          <p:cNvSpPr txBox="1"/>
          <p:nvPr/>
        </p:nvSpPr>
        <p:spPr>
          <a:xfrm>
            <a:off x="7112369" y="2877018"/>
            <a:ext cx="4078800" cy="2901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40000"/>
              </a:lnSpc>
              <a:spcAft>
                <a:spcPts val="600"/>
              </a:spcAft>
              <a:buAutoNum type="arabicPeriod"/>
            </a:pPr>
            <a:endParaRPr lang="en-US" sz="1400" spc="5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2A35B3-4E66-49D4-B233-CD971D46C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854" y="254442"/>
            <a:ext cx="3510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9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A1F1B3-8748-4941-893F-0962E9791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395288"/>
            <a:ext cx="4078800" cy="3903335"/>
          </a:xfr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/>
            <a:r>
              <a:rPr lang="en-US" kern="1200" cap="none" spc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Guest now can choose whether they want to use the app to Check In or if they’ve already checked in, they can use the app to access Digital Key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9A8418-D4AE-463D-BC34-EA2C4446AAF9}"/>
              </a:ext>
            </a:extLst>
          </p:cNvPr>
          <p:cNvSpPr txBox="1"/>
          <p:nvPr/>
        </p:nvSpPr>
        <p:spPr>
          <a:xfrm>
            <a:off x="990000" y="2361601"/>
            <a:ext cx="4078800" cy="341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40000"/>
              </a:lnSpc>
              <a:spcAft>
                <a:spcPts val="600"/>
              </a:spcAft>
              <a:buAutoNum type="arabicPeriod"/>
            </a:pPr>
            <a:endParaRPr lang="en-US" sz="1700" spc="50" dirty="0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24" name="Straight Connector 20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3B656C3-5D73-46EC-B369-FEFAAF432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694" y="0"/>
            <a:ext cx="3432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5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A1F1B3-8748-4941-893F-0962E9791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395289"/>
            <a:ext cx="4078800" cy="1027994"/>
          </a:xfrm>
        </p:spPr>
        <p:txBody>
          <a:bodyPr vert="horz" wrap="square" lIns="91440" tIns="45720" rIns="91440" bIns="45720" rtlCol="0" anchor="b" anchorCtr="0">
            <a:normAutofit fontScale="90000"/>
          </a:bodyPr>
          <a:lstStyle/>
          <a:p>
            <a:pPr algn="ctr"/>
            <a:r>
              <a:rPr lang="en-US" dirty="0"/>
              <a:t>Step 1-Access Reservation</a:t>
            </a:r>
            <a:br>
              <a:rPr lang="en-US" dirty="0"/>
            </a:br>
            <a:endParaRPr lang="en-US" kern="1200" cap="none" spc="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9A8418-D4AE-463D-BC34-EA2C4446AAF9}"/>
              </a:ext>
            </a:extLst>
          </p:cNvPr>
          <p:cNvSpPr txBox="1"/>
          <p:nvPr/>
        </p:nvSpPr>
        <p:spPr>
          <a:xfrm>
            <a:off x="990000" y="1423282"/>
            <a:ext cx="4078800" cy="294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40000"/>
              </a:lnSpc>
              <a:spcAft>
                <a:spcPts val="600"/>
              </a:spcAft>
              <a:buAutoNum type="arabicPeriod"/>
            </a:pPr>
            <a:r>
              <a:rPr lang="en-US" sz="1700" spc="50" dirty="0">
                <a:solidFill>
                  <a:schemeClr val="tx1">
                    <a:alpha val="60000"/>
                  </a:schemeClr>
                </a:solidFill>
              </a:rPr>
              <a:t>The guest will enter their name.</a:t>
            </a:r>
          </a:p>
          <a:p>
            <a:pPr marL="342900" indent="-342900">
              <a:lnSpc>
                <a:spcPct val="140000"/>
              </a:lnSpc>
              <a:spcAft>
                <a:spcPts val="600"/>
              </a:spcAft>
              <a:buAutoNum type="arabicPeriod"/>
            </a:pPr>
            <a:r>
              <a:rPr lang="en-US" sz="1700" spc="50" dirty="0">
                <a:solidFill>
                  <a:schemeClr val="tx1">
                    <a:alpha val="60000"/>
                  </a:schemeClr>
                </a:solidFill>
              </a:rPr>
              <a:t>The guest will enter their confirmation number</a:t>
            </a:r>
          </a:p>
        </p:txBody>
      </p:sp>
      <p:cxnSp>
        <p:nvCxnSpPr>
          <p:cNvPr id="24" name="Straight Connector 20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F1F63BF-4B6F-4114-8431-55B96E900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585" y="122548"/>
            <a:ext cx="3210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A1F1B3-8748-4941-893F-0962E9791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395289"/>
            <a:ext cx="4078800" cy="1697462"/>
          </a:xfrm>
        </p:spPr>
        <p:txBody>
          <a:bodyPr vert="horz" wrap="square" lIns="91440" tIns="45720" rIns="91440" bIns="45720" rtlCol="0" anchor="b" anchorCtr="0">
            <a:normAutofit fontScale="90000"/>
          </a:bodyPr>
          <a:lstStyle/>
          <a:p>
            <a:pPr algn="ctr"/>
            <a:r>
              <a:rPr lang="en-US" dirty="0"/>
              <a:t>Step 2-Guest Agrees to Conditions</a:t>
            </a:r>
            <a:br>
              <a:rPr lang="en-US" dirty="0"/>
            </a:br>
            <a:br>
              <a:rPr lang="en-US" dirty="0"/>
            </a:br>
            <a:endParaRPr lang="en-US" kern="1200" cap="none" spc="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9A8418-D4AE-463D-BC34-EA2C4446AAF9}"/>
              </a:ext>
            </a:extLst>
          </p:cNvPr>
          <p:cNvSpPr txBox="1"/>
          <p:nvPr/>
        </p:nvSpPr>
        <p:spPr>
          <a:xfrm>
            <a:off x="990000" y="1423282"/>
            <a:ext cx="4078800" cy="294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40000"/>
              </a:lnSpc>
              <a:spcAft>
                <a:spcPts val="600"/>
              </a:spcAft>
              <a:buAutoNum type="arabicPeriod"/>
            </a:pPr>
            <a:r>
              <a:rPr lang="en-US" sz="1700" spc="50" dirty="0">
                <a:solidFill>
                  <a:schemeClr val="tx1">
                    <a:alpha val="60000"/>
                  </a:schemeClr>
                </a:solidFill>
              </a:rPr>
              <a:t>The Guest will Check that they’ve read and accept the terms.</a:t>
            </a:r>
          </a:p>
          <a:p>
            <a:pPr marL="342900" indent="-342900">
              <a:lnSpc>
                <a:spcPct val="140000"/>
              </a:lnSpc>
              <a:spcAft>
                <a:spcPts val="600"/>
              </a:spcAft>
              <a:buAutoNum type="arabicPeriod"/>
            </a:pPr>
            <a:r>
              <a:rPr lang="en-US" sz="1700" spc="50" dirty="0">
                <a:solidFill>
                  <a:schemeClr val="tx1">
                    <a:alpha val="60000"/>
                  </a:schemeClr>
                </a:solidFill>
              </a:rPr>
              <a:t>Click agree and continue</a:t>
            </a:r>
          </a:p>
        </p:txBody>
      </p:sp>
      <p:cxnSp>
        <p:nvCxnSpPr>
          <p:cNvPr id="24" name="Straight Connector 20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C271177-C3A6-41D5-AEDA-03B7C5F76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578" y="395289"/>
            <a:ext cx="3339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88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A1F1B3-8748-4941-893F-0962E9791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395289"/>
            <a:ext cx="4078800" cy="1697462"/>
          </a:xfrm>
        </p:spPr>
        <p:txBody>
          <a:bodyPr vert="horz" wrap="square" lIns="91440" tIns="45720" rIns="91440" bIns="45720" rtlCol="0" anchor="b" anchorCtr="0"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Step 3-Confirming the Guest Identity</a:t>
            </a:r>
            <a:br>
              <a:rPr lang="en-US" dirty="0"/>
            </a:br>
            <a:endParaRPr lang="en-US" kern="1200" cap="none" spc="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9A8418-D4AE-463D-BC34-EA2C4446AAF9}"/>
              </a:ext>
            </a:extLst>
          </p:cNvPr>
          <p:cNvSpPr txBox="1"/>
          <p:nvPr/>
        </p:nvSpPr>
        <p:spPr>
          <a:xfrm>
            <a:off x="990000" y="2989690"/>
            <a:ext cx="4078800" cy="248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1700" spc="50" dirty="0">
                <a:solidFill>
                  <a:schemeClr val="tx1">
                    <a:alpha val="60000"/>
                  </a:schemeClr>
                </a:solidFill>
              </a:rPr>
              <a:t>Guest may choose to verify by Text or Email Address.</a:t>
            </a:r>
          </a:p>
        </p:txBody>
      </p:sp>
      <p:cxnSp>
        <p:nvCxnSpPr>
          <p:cNvPr id="24" name="Straight Connector 20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A649BD4-704B-4718-8757-63C8711A4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737" y="131975"/>
            <a:ext cx="3248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5483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bd44d3e-b90d-47bd-9834-ca867f892263">
      <Terms xmlns="http://schemas.microsoft.com/office/infopath/2007/PartnerControls"/>
    </lcf76f155ced4ddcb4097134ff3c332f>
    <TaxCatchAll xmlns="48040e10-f82d-4887-858d-06d629bc934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4CCABE8BAD3946A480674E955379E2" ma:contentTypeVersion="18" ma:contentTypeDescription="Create a new document." ma:contentTypeScope="" ma:versionID="90e312abdc71033bdcb01f334d7b038a">
  <xsd:schema xmlns:xsd="http://www.w3.org/2001/XMLSchema" xmlns:xs="http://www.w3.org/2001/XMLSchema" xmlns:p="http://schemas.microsoft.com/office/2006/metadata/properties" xmlns:ns2="7bd44d3e-b90d-47bd-9834-ca867f892263" xmlns:ns3="48040e10-f82d-4887-858d-06d629bc9346" targetNamespace="http://schemas.microsoft.com/office/2006/metadata/properties" ma:root="true" ma:fieldsID="11f9645bc395e240abe5e789040eb438" ns2:_="" ns3:_="">
    <xsd:import namespace="7bd44d3e-b90d-47bd-9834-ca867f892263"/>
    <xsd:import namespace="48040e10-f82d-4887-858d-06d629bc93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44d3e-b90d-47bd-9834-ca867f8922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db51b3e-d142-4838-b59f-8c4b659c1c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40e10-f82d-4887-858d-06d629bc934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cff4221-8d19-46fe-a0b4-335b5f856a62}" ma:internalName="TaxCatchAll" ma:showField="CatchAllData" ma:web="48040e10-f82d-4887-858d-06d629bc93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43F46E-1B5F-48BB-A80B-72708C47ABF5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fe746ca-beb6-42ce-8054-ef6b5f4390cd"/>
    <ds:schemaRef ds:uri="http://purl.org/dc/elements/1.1/"/>
    <ds:schemaRef ds:uri="5c713ccb-5c08-4369-8172-7fb86355878d"/>
    <ds:schemaRef ds:uri="http://www.w3.org/XML/1998/namespace"/>
    <ds:schemaRef ds:uri="http://purl.org/dc/dcmitype/"/>
    <ds:schemaRef ds:uri="7bd44d3e-b90d-47bd-9834-ca867f892263"/>
    <ds:schemaRef ds:uri="48040e10-f82d-4887-858d-06d629bc9346"/>
  </ds:schemaRefs>
</ds:datastoreItem>
</file>

<file path=customXml/itemProps2.xml><?xml version="1.0" encoding="utf-8"?>
<ds:datastoreItem xmlns:ds="http://schemas.openxmlformats.org/officeDocument/2006/customXml" ds:itemID="{3A288EDC-0170-41DF-8D16-F1BC2F8AB0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865D31-4F04-491C-B0D0-DC90F64FC8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d44d3e-b90d-47bd-9834-ca867f892263"/>
    <ds:schemaRef ds:uri="48040e10-f82d-4887-858d-06d629bc93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3623</TotalTime>
  <Words>189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Goudy Old Style</vt:lpstr>
      <vt:lpstr>Wingdings</vt:lpstr>
      <vt:lpstr>FrostyVTI</vt:lpstr>
      <vt:lpstr>StayAPT Training  Digital Key Fuel/Jonas Chorum</vt:lpstr>
      <vt:lpstr>Who Can Use Digital Key</vt:lpstr>
      <vt:lpstr>How do we communicate the app?  Booking confirmation:  Offers the download to the Digital Room Key  Also prominent on the website </vt:lpstr>
      <vt:lpstr>Once the Digital Key app has been downloaded and launched, this is the starting screen.  The guest would then enter the location of the hotel</vt:lpstr>
      <vt:lpstr>Guest now can choose whether they want to use the app to Check In or if they’ve already checked in, they can use the app to access Digital Key </vt:lpstr>
      <vt:lpstr>Step 1-Access Reservation </vt:lpstr>
      <vt:lpstr>Step 2-Guest Agrees to Conditions  </vt:lpstr>
      <vt:lpstr>  Step 3-Confirming the Guest Identity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StayAPT Training Implementation Overview Jonas Chorum PMS</dc:title>
  <dc:creator>Tammy Hart</dc:creator>
  <cp:lastModifiedBy>Christy Williams</cp:lastModifiedBy>
  <cp:revision>39</cp:revision>
  <dcterms:created xsi:type="dcterms:W3CDTF">2021-04-05T19:32:31Z</dcterms:created>
  <dcterms:modified xsi:type="dcterms:W3CDTF">2025-09-25T15:20:20Z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0x010100944CCABE8BAD3946A480674E955379E2</vt:lpwstr>
  </property>
</Properties>
</file>